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30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7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3725" autoAdjust="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>
        <p:guide orient="horz" pos="175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440F78-2C9E-4C7F-818C-B40BB19D3A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79663" tIns="39831" rIns="79663" bIns="39831" rtlCol="0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D3FB98-80B9-4155-809A-82659D34A0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41" y="1"/>
            <a:ext cx="3037840" cy="466435"/>
          </a:xfrm>
          <a:prstGeom prst="rect">
            <a:avLst/>
          </a:prstGeom>
        </p:spPr>
        <p:txBody>
          <a:bodyPr vert="horz" lIns="79663" tIns="39831" rIns="79663" bIns="39831" rtlCol="0"/>
          <a:lstStyle>
            <a:lvl1pPr algn="r">
              <a:defRPr sz="1000"/>
            </a:lvl1pPr>
          </a:lstStyle>
          <a:p>
            <a:fld id="{52818EB1-FF96-47AA-9A30-F1BFF2FFD1F7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EF847-3492-4888-9C23-1504238536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9"/>
            <a:ext cx="3037840" cy="466434"/>
          </a:xfrm>
          <a:prstGeom prst="rect">
            <a:avLst/>
          </a:prstGeom>
        </p:spPr>
        <p:txBody>
          <a:bodyPr vert="horz" lIns="79663" tIns="39831" rIns="79663" bIns="39831" rtlCol="0" anchor="b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48C54-2332-4748-9C65-6A27E550C1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41" y="8829969"/>
            <a:ext cx="3037840" cy="466434"/>
          </a:xfrm>
          <a:prstGeom prst="rect">
            <a:avLst/>
          </a:prstGeom>
        </p:spPr>
        <p:txBody>
          <a:bodyPr vert="horz" lIns="79663" tIns="39831" rIns="79663" bIns="39831" rtlCol="0" anchor="b"/>
          <a:lstStyle>
            <a:lvl1pPr algn="r">
              <a:defRPr sz="1000"/>
            </a:lvl1pPr>
          </a:lstStyle>
          <a:p>
            <a:fld id="{F7F75FB2-D12E-4669-8522-D3E2C7E6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91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79663" tIns="39831" rIns="79663" bIns="39831" rtlCol="0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1"/>
            <a:ext cx="3037840" cy="466435"/>
          </a:xfrm>
          <a:prstGeom prst="rect">
            <a:avLst/>
          </a:prstGeom>
        </p:spPr>
        <p:txBody>
          <a:bodyPr vert="horz" lIns="79663" tIns="39831" rIns="79663" bIns="39831" rtlCol="0"/>
          <a:lstStyle>
            <a:lvl1pPr algn="r">
              <a:defRPr sz="1000"/>
            </a:lvl1pPr>
          </a:lstStyle>
          <a:p>
            <a:fld id="{97E4A361-7934-4769-9B16-8A939698742C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9663" tIns="39831" rIns="79663" bIns="398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vert="horz" lIns="79663" tIns="39831" rIns="79663" bIns="398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4"/>
          </a:xfrm>
          <a:prstGeom prst="rect">
            <a:avLst/>
          </a:prstGeom>
        </p:spPr>
        <p:txBody>
          <a:bodyPr vert="horz" lIns="79663" tIns="39831" rIns="79663" bIns="39831" rtlCol="0" anchor="b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9"/>
            <a:ext cx="3037840" cy="466434"/>
          </a:xfrm>
          <a:prstGeom prst="rect">
            <a:avLst/>
          </a:prstGeom>
        </p:spPr>
        <p:txBody>
          <a:bodyPr vert="horz" lIns="79663" tIns="39831" rIns="79663" bIns="39831" rtlCol="0" anchor="b"/>
          <a:lstStyle>
            <a:lvl1pPr algn="r">
              <a:defRPr sz="1000"/>
            </a:lvl1pPr>
          </a:lstStyle>
          <a:p>
            <a:fld id="{8D18E0B9-48E4-499D-93B2-B07D00395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43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D3492AC-2023-4442-AF40-53B11C2EF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457200"/>
            <a:ext cx="11274552" cy="59436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5966" y="1008063"/>
            <a:ext cx="5120640" cy="2054388"/>
          </a:xfrm>
        </p:spPr>
        <p:txBody>
          <a:bodyPr anchor="b">
            <a:normAutofit/>
          </a:bodyPr>
          <a:lstStyle>
            <a:lvl1pPr algn="r">
              <a:defRPr sz="5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0" y="3105163"/>
            <a:ext cx="3167636" cy="64767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06C6CB5-A7CF-4AA0-8E61-3C46EFA04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524" y="4572000"/>
            <a:ext cx="12188952" cy="2286000"/>
          </a:xfrm>
          <a:solidFill>
            <a:schemeClr val="accent6"/>
          </a:solidFill>
        </p:spPr>
        <p:txBody>
          <a:bodyPr anchor="b"/>
          <a:lstStyle>
            <a:lvl1pPr marL="0" indent="0">
              <a:buNone/>
              <a:defRPr/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8305" y="1696389"/>
            <a:ext cx="3210331" cy="3647605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lIns="91440" tIns="45720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593" y="2750695"/>
            <a:ext cx="2743200" cy="2465883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5F3F79F-C68B-4A8C-B9F0-4BF82DCC6D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16628" y="1696389"/>
            <a:ext cx="3209544" cy="3648456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tIns="45720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8" name="Text Placeholder 18">
            <a:extLst>
              <a:ext uri="{FF2B5EF4-FFF2-40B4-BE49-F238E27FC236}">
                <a16:creationId xmlns:a16="http://schemas.microsoft.com/office/drawing/2014/main" id="{7E2099CC-3C3F-4C3B-825F-C69EBE0F0D1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65548" y="2750695"/>
            <a:ext cx="2743200" cy="2465883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Pitch deck title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D904408A-D9CD-40EC-A60A-5AFD4501F7B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48764" y="1696389"/>
            <a:ext cx="3209544" cy="3648456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tIns="45720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F6FD60C1-21C4-4DFB-A5A9-717DE2A98BA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77130" y="2750695"/>
            <a:ext cx="2743200" cy="2465883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8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3A5BA28D-2313-499F-93AB-7C86B03057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66593" y="2207455"/>
            <a:ext cx="1351811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98516B14-EF29-444F-82DA-19F5011C7DD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66592" y="3559605"/>
            <a:ext cx="1353313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  <a:endParaRPr lang="en-ZA" dirty="0"/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BFDD67D8-D69E-405B-825C-A9AF88C1A80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466592" y="4905756"/>
            <a:ext cx="1353314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3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3354A33-C884-44F0-A320-DF2EBA500D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1371600" y="2202883"/>
            <a:ext cx="1106424" cy="1106424"/>
          </a:xfrm>
          <a:solidFill>
            <a:schemeClr val="accent6"/>
          </a:solidFill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7AF29B8F-D39A-4F3A-909A-9D298FB7224E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1371600" y="3555033"/>
            <a:ext cx="1106424" cy="1106424"/>
          </a:xfrm>
          <a:solidFill>
            <a:schemeClr val="accent6"/>
          </a:solidFill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83A1C8AA-5F7D-4C12-9724-97F4B72D8A78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371600" y="4901184"/>
            <a:ext cx="1106424" cy="1106424"/>
          </a:xfrm>
          <a:solidFill>
            <a:schemeClr val="accent6"/>
          </a:solidFill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9BE8230-B656-44E2-9319-E1464125040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813048" y="2207455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/>
            <a:r>
              <a:rPr lang="en-ZA" dirty="0"/>
              <a:t>Section Header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4ADD189D-5EFF-456A-9AEB-E8DB3452742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813048" y="3559605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/>
            <a:r>
              <a:rPr lang="en-ZA" dirty="0"/>
              <a:t>Section Header</a:t>
            </a:r>
          </a:p>
        </p:txBody>
      </p:sp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53862BA6-E42C-4C58-871B-8705122D668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813048" y="4905756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/>
            <a:r>
              <a:rPr lang="en-ZA" dirty="0"/>
              <a:t>Section Header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B1F9D630-F36F-43B5-B6A8-62245E084CA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470648" y="2207455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  <a:endParaRPr lang="en-ZA" dirty="0"/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C670C5D6-AD2E-415C-BAFE-A8239C15159E}"/>
              </a:ext>
            </a:extLst>
          </p:cNvPr>
          <p:cNvSpPr>
            <a:spLocks noGrp="1"/>
          </p:cNvSpPr>
          <p:nvPr>
            <p:ph sz="half" idx="38" hasCustomPrompt="1"/>
          </p:nvPr>
        </p:nvSpPr>
        <p:spPr>
          <a:xfrm>
            <a:off x="7470648" y="3559605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  <a:endParaRPr lang="en-ZA" dirty="0"/>
          </a:p>
        </p:txBody>
      </p:sp>
      <p:sp>
        <p:nvSpPr>
          <p:cNvPr id="30" name="Content Placeholder 3">
            <a:extLst>
              <a:ext uri="{FF2B5EF4-FFF2-40B4-BE49-F238E27FC236}">
                <a16:creationId xmlns:a16="http://schemas.microsoft.com/office/drawing/2014/main" id="{26DDBF97-B5FA-415C-9E0D-A4A556C40805}"/>
              </a:ext>
            </a:extLst>
          </p:cNvPr>
          <p:cNvSpPr>
            <a:spLocks noGrp="1"/>
          </p:cNvSpPr>
          <p:nvPr>
            <p:ph sz="half" idx="41" hasCustomPrompt="1"/>
          </p:nvPr>
        </p:nvSpPr>
        <p:spPr>
          <a:xfrm>
            <a:off x="7470648" y="4905756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  <a:endParaRPr lang="en-ZA" dirty="0"/>
          </a:p>
        </p:txBody>
      </p:sp>
      <p:sp>
        <p:nvSpPr>
          <p:cNvPr id="17" name="Date Placeholder 1">
            <a:extLst>
              <a:ext uri="{FF2B5EF4-FFF2-40B4-BE49-F238E27FC236}">
                <a16:creationId xmlns:a16="http://schemas.microsoft.com/office/drawing/2014/main" id="{8408DD66-4FD2-41B2-AD2E-24ADA0398198}"/>
              </a:ext>
            </a:extLst>
          </p:cNvPr>
          <p:cNvSpPr>
            <a:spLocks noGrp="1"/>
          </p:cNvSpPr>
          <p:nvPr>
            <p:ph type="dt" sz="half" idx="4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/>
              <a:t>Pitch deck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9B51A1E-902D-48AF-9020-955120F399B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1540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92992" y="2232908"/>
            <a:ext cx="2194560" cy="27432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8728" y="3494402"/>
            <a:ext cx="2194560" cy="274320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310732" y="3494402"/>
            <a:ext cx="2194560" cy="274320"/>
          </a:xfr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92992" y="5287722"/>
            <a:ext cx="2194560" cy="27432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7F7357E-EB66-4B24-BD83-CDF02BFE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67923" y="2586939"/>
            <a:ext cx="10677317" cy="2637195"/>
            <a:chOff x="767923" y="2586939"/>
            <a:chExt cx="10677317" cy="2637195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5CC96AF-1ECA-45C5-A903-6341850289F9}"/>
                </a:ext>
              </a:extLst>
            </p:cNvPr>
            <p:cNvSpPr/>
            <p:nvPr userDrawn="1"/>
          </p:nvSpPr>
          <p:spPr>
            <a:xfrm>
              <a:off x="6098501" y="2586991"/>
              <a:ext cx="46095" cy="1231565"/>
            </a:xfrm>
            <a:custGeom>
              <a:avLst/>
              <a:gdLst>
                <a:gd name="connsiteX0" fmla="*/ 375 w 46095"/>
                <a:gd name="connsiteY0" fmla="*/ 0 h 1231565"/>
                <a:gd name="connsiteX1" fmla="*/ 46095 w 46095"/>
                <a:gd name="connsiteY1" fmla="*/ 114776 h 1231565"/>
                <a:gd name="connsiteX2" fmla="*/ 46095 w 46095"/>
                <a:gd name="connsiteY2" fmla="*/ 1231565 h 1231565"/>
                <a:gd name="connsiteX3" fmla="*/ 0 w 46095"/>
                <a:gd name="connsiteY3" fmla="*/ 1231565 h 1231565"/>
                <a:gd name="connsiteX4" fmla="*/ 0 w 46095"/>
                <a:gd name="connsiteY4" fmla="*/ 942 h 1231565"/>
                <a:gd name="connsiteX5" fmla="*/ 375 w 46095"/>
                <a:gd name="connsiteY5" fmla="*/ 0 h 1231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95" h="1231565">
                  <a:moveTo>
                    <a:pt x="375" y="0"/>
                  </a:moveTo>
                  <a:lnTo>
                    <a:pt x="46095" y="114776"/>
                  </a:lnTo>
                  <a:lnTo>
                    <a:pt x="46095" y="1231565"/>
                  </a:lnTo>
                  <a:lnTo>
                    <a:pt x="0" y="1231565"/>
                  </a:lnTo>
                  <a:lnTo>
                    <a:pt x="0" y="942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7574821-21A4-483A-9824-B9CB9EC4B770}"/>
                </a:ext>
              </a:extLst>
            </p:cNvPr>
            <p:cNvSpPr/>
            <p:nvPr userDrawn="1"/>
          </p:nvSpPr>
          <p:spPr>
            <a:xfrm>
              <a:off x="6053156" y="3818555"/>
              <a:ext cx="45345" cy="97190"/>
            </a:xfrm>
            <a:custGeom>
              <a:avLst/>
              <a:gdLst>
                <a:gd name="connsiteX0" fmla="*/ 0 w 45345"/>
                <a:gd name="connsiteY0" fmla="*/ 0 h 97190"/>
                <a:gd name="connsiteX1" fmla="*/ 45345 w 45345"/>
                <a:gd name="connsiteY1" fmla="*/ 0 h 97190"/>
                <a:gd name="connsiteX2" fmla="*/ 45345 w 45345"/>
                <a:gd name="connsiteY2" fmla="*/ 97190 h 97190"/>
                <a:gd name="connsiteX3" fmla="*/ 0 w 45345"/>
                <a:gd name="connsiteY3" fmla="*/ 97190 h 97190"/>
                <a:gd name="connsiteX4" fmla="*/ 0 w 45345"/>
                <a:gd name="connsiteY4" fmla="*/ 0 h 97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345" h="97190">
                  <a:moveTo>
                    <a:pt x="0" y="0"/>
                  </a:moveTo>
                  <a:lnTo>
                    <a:pt x="45345" y="0"/>
                  </a:lnTo>
                  <a:lnTo>
                    <a:pt x="45345" y="97190"/>
                  </a:lnTo>
                  <a:lnTo>
                    <a:pt x="0" y="97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8C191E1-94CD-4DEF-9125-7E667370926A}"/>
                </a:ext>
              </a:extLst>
            </p:cNvPr>
            <p:cNvSpPr/>
            <p:nvPr userDrawn="1"/>
          </p:nvSpPr>
          <p:spPr>
            <a:xfrm>
              <a:off x="6098500" y="2586939"/>
              <a:ext cx="111238" cy="1231616"/>
            </a:xfrm>
            <a:custGeom>
              <a:avLst/>
              <a:gdLst>
                <a:gd name="connsiteX0" fmla="*/ 0 w 111238"/>
                <a:gd name="connsiteY0" fmla="*/ 0 h 1231616"/>
                <a:gd name="connsiteX1" fmla="*/ 111238 w 111238"/>
                <a:gd name="connsiteY1" fmla="*/ 0 h 1231616"/>
                <a:gd name="connsiteX2" fmla="*/ 111238 w 111238"/>
                <a:gd name="connsiteY2" fmla="*/ 1231616 h 1231616"/>
                <a:gd name="connsiteX3" fmla="*/ 46095 w 111238"/>
                <a:gd name="connsiteY3" fmla="*/ 1231616 h 1231616"/>
                <a:gd name="connsiteX4" fmla="*/ 46095 w 111238"/>
                <a:gd name="connsiteY4" fmla="*/ 114827 h 1231616"/>
                <a:gd name="connsiteX5" fmla="*/ 375 w 111238"/>
                <a:gd name="connsiteY5" fmla="*/ 51 h 1231616"/>
                <a:gd name="connsiteX6" fmla="*/ 0 w 111238"/>
                <a:gd name="connsiteY6" fmla="*/ 993 h 1231616"/>
                <a:gd name="connsiteX7" fmla="*/ 0 w 111238"/>
                <a:gd name="connsiteY7" fmla="*/ 0 h 1231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238" h="1231616">
                  <a:moveTo>
                    <a:pt x="0" y="0"/>
                  </a:moveTo>
                  <a:lnTo>
                    <a:pt x="111238" y="0"/>
                  </a:lnTo>
                  <a:lnTo>
                    <a:pt x="111238" y="1231616"/>
                  </a:lnTo>
                  <a:lnTo>
                    <a:pt x="46095" y="1231616"/>
                  </a:lnTo>
                  <a:lnTo>
                    <a:pt x="46095" y="114827"/>
                  </a:lnTo>
                  <a:lnTo>
                    <a:pt x="375" y="51"/>
                  </a:lnTo>
                  <a:lnTo>
                    <a:pt x="0" y="9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E6DEF02-ADC5-487F-AA38-28AE410EBEB1}"/>
                </a:ext>
              </a:extLst>
            </p:cNvPr>
            <p:cNvSpPr/>
            <p:nvPr userDrawn="1"/>
          </p:nvSpPr>
          <p:spPr>
            <a:xfrm>
              <a:off x="6053156" y="2587933"/>
              <a:ext cx="36576" cy="126204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F5BD053-8127-4207-8BB6-88934D1FE4A5}"/>
                </a:ext>
              </a:extLst>
            </p:cNvPr>
            <p:cNvSpPr/>
            <p:nvPr userDrawn="1"/>
          </p:nvSpPr>
          <p:spPr>
            <a:xfrm>
              <a:off x="767923" y="3818556"/>
              <a:ext cx="5349240" cy="365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6CFD50B-0B31-48EB-8D44-673C8CEC29B7}"/>
                </a:ext>
              </a:extLst>
            </p:cNvPr>
            <p:cNvSpPr/>
            <p:nvPr userDrawn="1"/>
          </p:nvSpPr>
          <p:spPr>
            <a:xfrm>
              <a:off x="6117163" y="3818554"/>
              <a:ext cx="5328077" cy="365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C715010-62CF-4E58-992F-47427FCB0C02}"/>
                </a:ext>
              </a:extLst>
            </p:cNvPr>
            <p:cNvSpPr/>
            <p:nvPr userDrawn="1"/>
          </p:nvSpPr>
          <p:spPr>
            <a:xfrm>
              <a:off x="6053155" y="3852534"/>
              <a:ext cx="36576" cy="13716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7" name="Date Placeholder 1">
            <a:extLst>
              <a:ext uri="{FF2B5EF4-FFF2-40B4-BE49-F238E27FC236}">
                <a16:creationId xmlns:a16="http://schemas.microsoft.com/office/drawing/2014/main" id="{17311117-A0EF-438B-BF68-75DF09D85045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/>
              <a:t>Pitch deck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9B51A1E-902D-48AF-9020-955120F399B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7803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wth strate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9924"/>
          </a:xfrm>
        </p:spPr>
        <p:txBody>
          <a:bodyPr bIns="91440" anchor="b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FDD847D-284F-43B9-91A9-0A2AE4977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426525"/>
            <a:ext cx="10515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7280" y="2458260"/>
            <a:ext cx="3200400" cy="731520"/>
          </a:xfrm>
          <a:solidFill>
            <a:schemeClr val="accent2"/>
          </a:solidFill>
        </p:spPr>
        <p:txBody>
          <a:bodyPr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593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91440" rIns="18288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5F3F79F-C68B-4A8C-B9F0-4BF82DCC6D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25274" y="2458260"/>
            <a:ext cx="3200400" cy="731520"/>
          </a:xfrm>
          <a:solidFill>
            <a:schemeClr val="accent2"/>
          </a:solidFill>
        </p:spPr>
        <p:txBody>
          <a:bodyPr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8">
            <a:extLst>
              <a:ext uri="{FF2B5EF4-FFF2-40B4-BE49-F238E27FC236}">
                <a16:creationId xmlns:a16="http://schemas.microsoft.com/office/drawing/2014/main" id="{7E2099CC-3C3F-4C3B-825F-C69EBE0F0D1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26864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182880" rIns="18288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D904408A-D9CD-40EC-A60A-5AFD4501F7B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53269" y="2458260"/>
            <a:ext cx="3200400" cy="731520"/>
          </a:xfrm>
          <a:solidFill>
            <a:schemeClr val="accent2"/>
          </a:solidFill>
        </p:spPr>
        <p:txBody>
          <a:bodyPr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F6FD60C1-21C4-4DFB-A5A9-717DE2A98BA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56448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182880" rIns="18288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63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DD8E1C1-2F29-4EF8-B7B9-75E2DC5049C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1850" y="1426525"/>
            <a:ext cx="10515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438" y="2071688"/>
            <a:ext cx="5029200" cy="4572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6438" y="2641555"/>
            <a:ext cx="50292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7475" y="2071688"/>
            <a:ext cx="5029200" cy="4572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7475" y="2641555"/>
            <a:ext cx="50292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3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64" name="Text Placeholder 3">
            <a:extLst>
              <a:ext uri="{FF2B5EF4-FFF2-40B4-BE49-F238E27FC236}">
                <a16:creationId xmlns:a16="http://schemas.microsoft.com/office/drawing/2014/main" id="{A8B6EDEE-DE90-436D-BFA9-9709BE86FD0A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accent3"/>
          </a:solidFill>
          <a:ln>
            <a:noFill/>
          </a:ln>
        </p:spPr>
        <p:txBody>
          <a:bodyPr tIns="36000" anchor="ctr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5FBFE975-0A80-48E8-AA52-A4674F3B96A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8BD9D56F-24FE-4F7D-8E40-A0D0AC71979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0" name="Text Placeholder 10">
            <a:extLst>
              <a:ext uri="{FF2B5EF4-FFF2-40B4-BE49-F238E27FC236}">
                <a16:creationId xmlns:a16="http://schemas.microsoft.com/office/drawing/2014/main" id="{D46B7BD9-7D98-4035-8A5E-463BD7C3BF1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8AA70B58-94EB-4879-8CBB-F170B13437D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7309DED8-0AF6-493B-A2EC-E3C6524C403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634511C9-82EE-4918-850A-C11AB497D8C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9DFB519F-3772-4743-A8B2-EE749BE7907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FF1ED3A9-45CD-4A8C-94E6-BFD948CC06A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8" name="Text Placeholder 10">
            <a:extLst>
              <a:ext uri="{FF2B5EF4-FFF2-40B4-BE49-F238E27FC236}">
                <a16:creationId xmlns:a16="http://schemas.microsoft.com/office/drawing/2014/main" id="{DF614219-217C-4657-8BF6-1BDE7D2907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9" name="Text Placeholder 10">
            <a:extLst>
              <a:ext uri="{FF2B5EF4-FFF2-40B4-BE49-F238E27FC236}">
                <a16:creationId xmlns:a16="http://schemas.microsoft.com/office/drawing/2014/main" id="{CF5EB19D-BC9E-40FA-BC6F-DA9B98DA7DC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1E8B9B06-EF32-482E-A7E7-C1BAFE1A45D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50" name="Text Placeholder 10">
            <a:extLst>
              <a:ext uri="{FF2B5EF4-FFF2-40B4-BE49-F238E27FC236}">
                <a16:creationId xmlns:a16="http://schemas.microsoft.com/office/drawing/2014/main" id="{B243085E-635F-44B9-A90B-BCE5763AD3E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51" name="Text Placeholder 10">
            <a:extLst>
              <a:ext uri="{FF2B5EF4-FFF2-40B4-BE49-F238E27FC236}">
                <a16:creationId xmlns:a16="http://schemas.microsoft.com/office/drawing/2014/main" id="{5E2D6E88-5F8C-4406-9211-D4A50B968BA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CC994534-ACB6-4B33-A7F8-59ED88636D9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52" name="Text Placeholder 10">
            <a:extLst>
              <a:ext uri="{FF2B5EF4-FFF2-40B4-BE49-F238E27FC236}">
                <a16:creationId xmlns:a16="http://schemas.microsoft.com/office/drawing/2014/main" id="{BFBFB5AF-B984-48A4-A2D5-B0F9A7168B93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53" name="Text Placeholder 10">
            <a:extLst>
              <a:ext uri="{FF2B5EF4-FFF2-40B4-BE49-F238E27FC236}">
                <a16:creationId xmlns:a16="http://schemas.microsoft.com/office/drawing/2014/main" id="{5920D2EA-A217-4744-834D-D00BD41BD38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54" name="Text Placeholder 10">
            <a:extLst>
              <a:ext uri="{FF2B5EF4-FFF2-40B4-BE49-F238E27FC236}">
                <a16:creationId xmlns:a16="http://schemas.microsoft.com/office/drawing/2014/main" id="{FD2FC71C-590D-4C50-9D20-D98F73D8442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55" name="Text Placeholder 10">
            <a:extLst>
              <a:ext uri="{FF2B5EF4-FFF2-40B4-BE49-F238E27FC236}">
                <a16:creationId xmlns:a16="http://schemas.microsoft.com/office/drawing/2014/main" id="{AD895D25-09BE-492D-944C-8B0E710ADF1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56" name="Text Placeholder 10">
            <a:extLst>
              <a:ext uri="{FF2B5EF4-FFF2-40B4-BE49-F238E27FC236}">
                <a16:creationId xmlns:a16="http://schemas.microsoft.com/office/drawing/2014/main" id="{F6192086-61CF-42A5-905D-851D1EEBC25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57" name="Text Placeholder 10">
            <a:extLst>
              <a:ext uri="{FF2B5EF4-FFF2-40B4-BE49-F238E27FC236}">
                <a16:creationId xmlns:a16="http://schemas.microsoft.com/office/drawing/2014/main" id="{FD1AF556-814F-4B48-B1F0-29450A009046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58" name="Text Placeholder 10">
            <a:extLst>
              <a:ext uri="{FF2B5EF4-FFF2-40B4-BE49-F238E27FC236}">
                <a16:creationId xmlns:a16="http://schemas.microsoft.com/office/drawing/2014/main" id="{EEEE7A48-BA7F-4AD6-948F-8AF34748D37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60" name="Text Placeholder 10">
            <a:extLst>
              <a:ext uri="{FF2B5EF4-FFF2-40B4-BE49-F238E27FC236}">
                <a16:creationId xmlns:a16="http://schemas.microsoft.com/office/drawing/2014/main" id="{1ECC3963-8620-45EA-8E9B-B5ED79CD7A4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61" name="Text Placeholder 10">
            <a:extLst>
              <a:ext uri="{FF2B5EF4-FFF2-40B4-BE49-F238E27FC236}">
                <a16:creationId xmlns:a16="http://schemas.microsoft.com/office/drawing/2014/main" id="{8A5FB4BB-2FEF-496A-8E3A-C4D43AE0498C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A7187E67-FC95-4CA0-9570-815E315916E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62" name="Text Placeholder 10">
            <a:extLst>
              <a:ext uri="{FF2B5EF4-FFF2-40B4-BE49-F238E27FC236}">
                <a16:creationId xmlns:a16="http://schemas.microsoft.com/office/drawing/2014/main" id="{D03EF82F-F37F-48CB-A978-E3BAD66F5C7D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63" name="Text Placeholder 10">
            <a:extLst>
              <a:ext uri="{FF2B5EF4-FFF2-40B4-BE49-F238E27FC236}">
                <a16:creationId xmlns:a16="http://schemas.microsoft.com/office/drawing/2014/main" id="{5F250D41-02CE-4633-9E26-F722FCA110BB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1E3559-68CA-437E-BD12-A9953AE1E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0445" y="4069080"/>
            <a:ext cx="10332720" cy="0"/>
          </a:xfrm>
          <a:prstGeom prst="line">
            <a:avLst/>
          </a:prstGeom>
          <a:ln w="635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ate Placeholder 1">
            <a:extLst>
              <a:ext uri="{FF2B5EF4-FFF2-40B4-BE49-F238E27FC236}">
                <a16:creationId xmlns:a16="http://schemas.microsoft.com/office/drawing/2014/main" id="{62C0F98D-B2D7-4EDC-ADD0-9B61A901FCEA}"/>
              </a:ext>
            </a:extLst>
          </p:cNvPr>
          <p:cNvSpPr>
            <a:spLocks noGrp="1"/>
          </p:cNvSpPr>
          <p:nvPr>
            <p:ph type="dt" sz="half" idx="6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/>
              <a:t>Pitch deck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9B51A1E-902D-48AF-9020-955120F399B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2866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5925"/>
            <a:ext cx="10515600" cy="40970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optio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7BA1CDE-376A-4ABA-B8B8-75D6A6780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5515" y="1718402"/>
            <a:ext cx="2286000" cy="356616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B8F9B77-308B-48E1-BCAC-0C74FB9A1C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5515" y="5359799"/>
            <a:ext cx="2286000" cy="36512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0BA97C8-6774-46D2-9678-1BA2BE8C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5515" y="5743005"/>
            <a:ext cx="2286000" cy="365125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D48977F0-CAE5-4054-B1AC-16B25EB28C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4036" y="1718798"/>
            <a:ext cx="2286000" cy="356616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35550F1-A852-48F3-9C1C-C64F3B8D4D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54036" y="5360195"/>
            <a:ext cx="2286000" cy="36512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D757D7CE-02BE-4D9B-A676-F2967D660E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4036" y="5743401"/>
            <a:ext cx="2286000" cy="365125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64C29CA7-3B83-4C84-8407-F05C8CA7084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72557" y="1718402"/>
            <a:ext cx="2286000" cy="356616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2304448-704D-4C85-87B3-13204A597E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2557" y="5360195"/>
            <a:ext cx="2286000" cy="36512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BB608A2D-D2B2-4E41-89DB-745BBE2D8B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72557" y="5743401"/>
            <a:ext cx="2286000" cy="365125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B1A1DC22-0E05-43FC-8E91-0BE7AA25EEF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578378" y="1718798"/>
            <a:ext cx="2286000" cy="356616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25676C67-0CCC-403A-9B15-B42740FCF0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78378" y="5360195"/>
            <a:ext cx="2286000" cy="36512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25CC45AB-977D-4580-9F1A-2E786542EE5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78378" y="5743401"/>
            <a:ext cx="2286000" cy="365125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92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opt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7BA1CDE-376A-4ABA-B8B8-75D6A6780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5515" y="1717141"/>
            <a:ext cx="2286000" cy="155448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B8F9B77-308B-48E1-BCAC-0C74FB9A1C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5515" y="3323013"/>
            <a:ext cx="2286000" cy="27432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0BA97C8-6774-46D2-9678-1BA2BE8C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5515" y="3610807"/>
            <a:ext cx="2286000" cy="27432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D48977F0-CAE5-4054-B1AC-16B25EB28C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4036" y="1717537"/>
            <a:ext cx="2286000" cy="155448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35550F1-A852-48F3-9C1C-C64F3B8D4D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54036" y="3323409"/>
            <a:ext cx="2286000" cy="27432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D757D7CE-02BE-4D9B-A676-F2967D660E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4036" y="3611203"/>
            <a:ext cx="2286000" cy="27432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64C29CA7-3B83-4C84-8407-F05C8CA7084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72557" y="1717141"/>
            <a:ext cx="2286000" cy="155448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2304448-704D-4C85-87B3-13204A597E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2557" y="3323013"/>
            <a:ext cx="2286000" cy="27432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BB608A2D-D2B2-4E41-89DB-745BBE2D8B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72557" y="3610807"/>
            <a:ext cx="2286000" cy="27432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B1A1DC22-0E05-43FC-8E91-0BE7AA25EEF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578378" y="1717141"/>
            <a:ext cx="2286000" cy="155448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25676C67-0CCC-403A-9B15-B42740FCF0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78378" y="3323013"/>
            <a:ext cx="2286000" cy="27432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25CC45AB-977D-4580-9F1A-2E786542EE5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78378" y="3610807"/>
            <a:ext cx="2286000" cy="27432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4" name="Picture Placeholder 6">
            <a:extLst>
              <a:ext uri="{FF2B5EF4-FFF2-40B4-BE49-F238E27FC236}">
                <a16:creationId xmlns:a16="http://schemas.microsoft.com/office/drawing/2014/main" id="{27688D91-F8AA-4C0A-BF29-90F8FE202DA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325219" y="4131915"/>
            <a:ext cx="2286000" cy="155448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5" name="Text Placeholder 8">
            <a:extLst>
              <a:ext uri="{FF2B5EF4-FFF2-40B4-BE49-F238E27FC236}">
                <a16:creationId xmlns:a16="http://schemas.microsoft.com/office/drawing/2014/main" id="{D9AECBF7-0508-4905-9DF6-C0FF9D9ADA4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25219" y="5737787"/>
            <a:ext cx="2286000" cy="27432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6" name="Text Placeholder 8">
            <a:extLst>
              <a:ext uri="{FF2B5EF4-FFF2-40B4-BE49-F238E27FC236}">
                <a16:creationId xmlns:a16="http://schemas.microsoft.com/office/drawing/2014/main" id="{A7F920A3-CA67-4CD0-A639-1CE803DE26F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5219" y="6025581"/>
            <a:ext cx="2286000" cy="27432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7" name="Picture Placeholder 6">
            <a:extLst>
              <a:ext uri="{FF2B5EF4-FFF2-40B4-BE49-F238E27FC236}">
                <a16:creationId xmlns:a16="http://schemas.microsoft.com/office/drawing/2014/main" id="{463E2C69-9A20-4A90-8F45-4EE6CFD469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743740" y="4132311"/>
            <a:ext cx="2286000" cy="155448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8" name="Text Placeholder 8">
            <a:extLst>
              <a:ext uri="{FF2B5EF4-FFF2-40B4-BE49-F238E27FC236}">
                <a16:creationId xmlns:a16="http://schemas.microsoft.com/office/drawing/2014/main" id="{D33409A7-C60B-4AD7-AFDF-23C2F042CEC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743740" y="5738183"/>
            <a:ext cx="2286000" cy="27432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9" name="Text Placeholder 8">
            <a:extLst>
              <a:ext uri="{FF2B5EF4-FFF2-40B4-BE49-F238E27FC236}">
                <a16:creationId xmlns:a16="http://schemas.microsoft.com/office/drawing/2014/main" id="{4870155B-647D-44E9-AE54-24D2BB2404B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43740" y="6025977"/>
            <a:ext cx="2286000" cy="27432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0" name="Picture Placeholder 6">
            <a:extLst>
              <a:ext uri="{FF2B5EF4-FFF2-40B4-BE49-F238E27FC236}">
                <a16:creationId xmlns:a16="http://schemas.microsoft.com/office/drawing/2014/main" id="{3876D40F-6DE8-45F1-B56E-986312109BAC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62261" y="4131915"/>
            <a:ext cx="2286000" cy="155448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1" name="Text Placeholder 8">
            <a:extLst>
              <a:ext uri="{FF2B5EF4-FFF2-40B4-BE49-F238E27FC236}">
                <a16:creationId xmlns:a16="http://schemas.microsoft.com/office/drawing/2014/main" id="{D0A39ABE-EF7B-477F-A346-C5CDA9F5D6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162261" y="5737787"/>
            <a:ext cx="2286000" cy="27432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2" name="Text Placeholder 8">
            <a:extLst>
              <a:ext uri="{FF2B5EF4-FFF2-40B4-BE49-F238E27FC236}">
                <a16:creationId xmlns:a16="http://schemas.microsoft.com/office/drawing/2014/main" id="{7787A6CA-4AF6-46F5-BA39-50F328D9A86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162261" y="6025581"/>
            <a:ext cx="2286000" cy="27432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3" name="Picture Placeholder 6">
            <a:extLst>
              <a:ext uri="{FF2B5EF4-FFF2-40B4-BE49-F238E27FC236}">
                <a16:creationId xmlns:a16="http://schemas.microsoft.com/office/drawing/2014/main" id="{EC171A7C-639D-47C1-A626-7E4772629B2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8580782" y="4131915"/>
            <a:ext cx="2286000" cy="155448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4" name="Text Placeholder 8">
            <a:extLst>
              <a:ext uri="{FF2B5EF4-FFF2-40B4-BE49-F238E27FC236}">
                <a16:creationId xmlns:a16="http://schemas.microsoft.com/office/drawing/2014/main" id="{674313BD-D2AD-4F0E-96FE-469C176818B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580782" y="5737787"/>
            <a:ext cx="2286000" cy="27432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5" name="Text Placeholder 8">
            <a:extLst>
              <a:ext uri="{FF2B5EF4-FFF2-40B4-BE49-F238E27FC236}">
                <a16:creationId xmlns:a16="http://schemas.microsoft.com/office/drawing/2014/main" id="{7141AE4E-36D0-4176-9FCB-E5803788939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580782" y="6025581"/>
            <a:ext cx="2286000" cy="27432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01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1F6AC7C-4EFC-4C76-8784-963130151FD5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137509" y="1859777"/>
            <a:ext cx="1819656" cy="151790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dirty="0"/>
              <a:t>Add content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2AED95B-59A7-4359-BD74-24F920F715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8637" y="3444752"/>
            <a:ext cx="2057400" cy="640080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286DAE13-A93D-453A-8164-3F1E97F8F2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4480" y="4110604"/>
            <a:ext cx="2057400" cy="365760"/>
          </a:xfrm>
        </p:spPr>
        <p:txBody>
          <a:bodyPr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1FD2C3F4-5FD0-4B09-A5D5-7365D61084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4480" y="4483110"/>
            <a:ext cx="2057400" cy="914400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28" name="Content Placeholder 13">
            <a:extLst>
              <a:ext uri="{FF2B5EF4-FFF2-40B4-BE49-F238E27FC236}">
                <a16:creationId xmlns:a16="http://schemas.microsoft.com/office/drawing/2014/main" id="{7BF6ABBB-7B41-4F0C-8416-9C72862D93CB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3859487" y="1859777"/>
            <a:ext cx="1819656" cy="151790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dirty="0"/>
              <a:t>Add content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E1B58033-4461-43F1-8E7C-C6E5988BDE8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40615" y="3444752"/>
            <a:ext cx="2057400" cy="640080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80CE999C-FC94-4BF1-BBCE-0A3A934097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6458" y="4110604"/>
            <a:ext cx="2057400" cy="365760"/>
          </a:xfrm>
        </p:spPr>
        <p:txBody>
          <a:bodyPr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6AFDE949-FC25-431E-8298-75F5A7B83A1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56458" y="4483110"/>
            <a:ext cx="2057400" cy="914400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29" name="Content Placeholder 13">
            <a:extLst>
              <a:ext uri="{FF2B5EF4-FFF2-40B4-BE49-F238E27FC236}">
                <a16:creationId xmlns:a16="http://schemas.microsoft.com/office/drawing/2014/main" id="{426B07AE-648A-4C6E-8FE4-B8C6D4A1B42E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6549780" y="1859777"/>
            <a:ext cx="1819656" cy="151790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dirty="0"/>
              <a:t>Add content</a:t>
            </a:r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BAB49F71-4118-47B2-B571-8DC9A3E9402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0908" y="3444752"/>
            <a:ext cx="2057400" cy="640080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E6D674D8-A1E4-4A7E-929B-32FBA30823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30908" y="4110604"/>
            <a:ext cx="2057400" cy="365760"/>
          </a:xfrm>
        </p:spPr>
        <p:txBody>
          <a:bodyPr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18E1E8CE-0AA4-4E2F-8DD0-006946935AD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0908" y="4483110"/>
            <a:ext cx="2057400" cy="914400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42" name="Content Placeholder 13">
            <a:extLst>
              <a:ext uri="{FF2B5EF4-FFF2-40B4-BE49-F238E27FC236}">
                <a16:creationId xmlns:a16="http://schemas.microsoft.com/office/drawing/2014/main" id="{0C1E203C-1E7A-4194-97B0-B477E6F37235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9264601" y="1859777"/>
            <a:ext cx="1819656" cy="151790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dirty="0"/>
              <a:t>Add content</a:t>
            </a:r>
          </a:p>
        </p:txBody>
      </p:sp>
      <p:sp>
        <p:nvSpPr>
          <p:cNvPr id="38" name="Text Placeholder 7">
            <a:extLst>
              <a:ext uri="{FF2B5EF4-FFF2-40B4-BE49-F238E27FC236}">
                <a16:creationId xmlns:a16="http://schemas.microsoft.com/office/drawing/2014/main" id="{C03A45F5-F36F-429B-9C83-90B1DB716F2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45729" y="3444752"/>
            <a:ext cx="2057400" cy="640080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A7CD68A-F84C-4F36-A46D-DB7BA329AB0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145729" y="4110604"/>
            <a:ext cx="2057400" cy="365760"/>
          </a:xfrm>
        </p:spPr>
        <p:txBody>
          <a:bodyPr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E67019EA-0584-46F5-BDB3-D2B3C717B01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145729" y="4483110"/>
            <a:ext cx="2057400" cy="914400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EA36FF-A158-49B3-9C17-39C94920B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617" y="179270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F42D5D-9DBF-475A-BC06-666D080D3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80595" y="1800726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AEDC3F-C3D2-4184-860D-65645BBD6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70888" y="180072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227352-6F71-4914-9AB1-AB4448667E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85709" y="182077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9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C593254-CE4F-4114-A997-06CBC039F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365125"/>
            <a:ext cx="7287768" cy="1325563"/>
          </a:xfr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E7DBF41-B4A1-4B29-B32C-DDF5058C123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000" y="1941230"/>
            <a:ext cx="9144000" cy="2286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42D9A9-D2E2-42FD-945D-1EF6DC4351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4448" y="4407408"/>
            <a:ext cx="7287768" cy="137160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67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6B487E6-6563-4EEC-A349-2257BBAFD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8334" y="1062164"/>
            <a:ext cx="5005466" cy="1325563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ED971A8-4C6D-471D-A690-8CD6662922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1935" y="1143000"/>
            <a:ext cx="4953000" cy="4572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ECB8E5B-4859-4892-A062-C831DA527F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76988" y="2555875"/>
            <a:ext cx="4953000" cy="3159125"/>
          </a:xfrm>
        </p:spPr>
        <p:txBody>
          <a:bodyPr>
            <a:normAutofit/>
          </a:bodyPr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9144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 marL="13716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 marL="18288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474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52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25" y="4689888"/>
            <a:ext cx="5029200" cy="1371600"/>
          </a:xfrm>
        </p:spPr>
        <p:txBody>
          <a:bodyPr anchor="ctr" anchorCtr="0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390524"/>
            <a:ext cx="5637276" cy="41148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6B717642-3C5E-4830-BCBC-E7FAE8B7794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390524"/>
            <a:ext cx="5637276" cy="41148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A83FC01-0C03-4607-B5EA-8C230EA7CAB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60759" y="4687863"/>
            <a:ext cx="5029200" cy="146304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2000"/>
              </a:lnSpc>
              <a:buNone/>
              <a:defRPr sz="1600"/>
            </a:lvl1pPr>
            <a:lvl2pPr marL="457200" indent="0">
              <a:lnSpc>
                <a:spcPts val="2000"/>
              </a:lnSpc>
              <a:buNone/>
              <a:defRPr sz="1600"/>
            </a:lvl2pPr>
            <a:lvl3pPr marL="914400" indent="0">
              <a:lnSpc>
                <a:spcPts val="2000"/>
              </a:lnSpc>
              <a:spcBef>
                <a:spcPts val="0"/>
              </a:spcBef>
              <a:buNone/>
              <a:defRPr sz="1600"/>
            </a:lvl3pPr>
            <a:lvl4pPr marL="1371600" indent="0">
              <a:lnSpc>
                <a:spcPts val="2000"/>
              </a:lnSpc>
              <a:buNone/>
              <a:defRPr sz="1600"/>
            </a:lvl4pPr>
            <a:lvl5pPr marL="1828800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B05F6-A3ED-45AB-B103-D5E34BFD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29C1C-740D-4213-96FE-1FAA3072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E8801-7449-48B4-8D64-BCE20D08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219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390524"/>
            <a:ext cx="11274552" cy="4171951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B05F6-A3ED-45AB-B103-D5E34BFD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29C1C-740D-4213-96FE-1FAA3072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E8801-7449-48B4-8D64-BCE20D08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9C910F3-1CC6-467F-A64A-2DDFE4632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25" y="4689888"/>
            <a:ext cx="5029200" cy="1371600"/>
          </a:xfrm>
        </p:spPr>
        <p:txBody>
          <a:bodyPr anchor="ctr" anchorCtr="0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550E3EA-37A2-40C0-A78F-3C0AB0F781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60759" y="4687863"/>
            <a:ext cx="5029200" cy="146304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800"/>
              </a:lnSpc>
              <a:buNone/>
              <a:defRPr sz="1600"/>
            </a:lvl1pPr>
            <a:lvl2pPr marL="457200" indent="0">
              <a:lnSpc>
                <a:spcPts val="1800"/>
              </a:lnSpc>
              <a:buNone/>
              <a:defRPr sz="1600"/>
            </a:lvl2pPr>
            <a:lvl3pPr marL="914400" indent="0">
              <a:lnSpc>
                <a:spcPts val="1800"/>
              </a:lnSpc>
              <a:spcBef>
                <a:spcPts val="0"/>
              </a:spcBef>
              <a:buNone/>
              <a:defRPr sz="1600"/>
            </a:lvl3pPr>
            <a:lvl4pPr marL="1371600" indent="0">
              <a:lnSpc>
                <a:spcPts val="1800"/>
              </a:lnSpc>
              <a:buNone/>
              <a:defRPr sz="1600"/>
            </a:lvl4pPr>
            <a:lvl5pPr marL="1828800" indent="0">
              <a:lnSpc>
                <a:spcPts val="18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446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29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79566-C1F8-443D-A135-C6688984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CF363-F733-460B-9E71-BF70442AC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0FA47-58F4-4B95-AD52-4EFE7977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93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1719628"/>
            <a:ext cx="3300183" cy="554038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2332649"/>
            <a:ext cx="3299434" cy="3529013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87DD41A9-B6B3-48D9-A3A6-831B39C915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62182" y="1719628"/>
            <a:ext cx="3300183" cy="554038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FB791E68-EDF5-4CC2-8774-A27AEF1D25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62557" y="2332649"/>
            <a:ext cx="3299434" cy="3529013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5">
            <a:extLst>
              <a:ext uri="{FF2B5EF4-FFF2-40B4-BE49-F238E27FC236}">
                <a16:creationId xmlns:a16="http://schemas.microsoft.com/office/drawing/2014/main" id="{AA224F82-7E0C-4EBF-97D3-132481DBCD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86164" y="1719628"/>
            <a:ext cx="3300183" cy="554038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4" name="Text Placeholder 18">
            <a:extLst>
              <a:ext uri="{FF2B5EF4-FFF2-40B4-BE49-F238E27FC236}">
                <a16:creationId xmlns:a16="http://schemas.microsoft.com/office/drawing/2014/main" id="{699D24C6-4AFB-4222-8E0C-4D11CD9C0FF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86913" y="2332649"/>
            <a:ext cx="3299434" cy="3529013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860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13B5FF-9D53-4FD4-B752-22F188FA0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83EC5-999D-4EF5-A22C-FD19C31D5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15B34-3A95-488E-8DAD-34652A5B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976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4411E-20EA-4627-8A68-17038DCE1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4E5B2-1EB9-4222-8FAB-65BDC9A95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97C18-82B5-4EB5-9010-63FFB7F53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2AD86-1F8B-4DE6-9736-793E1781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0A3B3-8B02-4D8B-A982-7C7CA03A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C9CBB-7187-447C-9F33-04CFDCD0B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13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25D6D-4906-4DAB-B1BA-9436026FE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975A10-62C2-4D29-B192-A142562FE0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B58235-2C90-48E1-8A68-7413F783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CAF9B-D406-4E4F-B804-AF188F651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5FF7C-B4CA-48C1-B1A5-2AA329D3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ABB43-2086-4CDB-B2A4-E51E7D83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686" y="365125"/>
            <a:ext cx="9986601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8692" y="1912336"/>
            <a:ext cx="4114800" cy="457200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3892" y="1874838"/>
            <a:ext cx="4114800" cy="457200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725FCE9-B62D-4B16-807B-9D0D63E93B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8692" y="2388253"/>
            <a:ext cx="4114800" cy="914400"/>
          </a:xfr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73892" y="2337741"/>
            <a:ext cx="4114800" cy="914400"/>
          </a:xfr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F039F13-B78B-4A7E-AB1D-94C070BAE974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1518687" y="3608720"/>
            <a:ext cx="4114800" cy="457200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83887" y="3571222"/>
            <a:ext cx="4114800" cy="457200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1F0A1756-3486-46A9-9DD3-7BFA5FF7573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18687" y="4084637"/>
            <a:ext cx="4114800" cy="914400"/>
          </a:xfr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583887" y="4034125"/>
            <a:ext cx="4114800" cy="914400"/>
          </a:xfr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A12F2D63-1E00-4379-A32F-B52857A502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5943600"/>
            <a:ext cx="12188952" cy="9144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Pitch deck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0" y="365125"/>
            <a:ext cx="4602318" cy="1325563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A39532F-F90D-47C0-89E1-06A3DED593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1691640"/>
            <a:ext cx="3931920" cy="33832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58000" y="2093976"/>
            <a:ext cx="4572000" cy="530352"/>
          </a:xfrm>
        </p:spPr>
        <p:txBody>
          <a:bodyPr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858000" y="2962656"/>
            <a:ext cx="3931920" cy="33832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858000" y="3310128"/>
            <a:ext cx="4572000" cy="530352"/>
          </a:xfrm>
        </p:spPr>
        <p:txBody>
          <a:bodyPr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8462AFAF-169F-4E2A-AC00-6E866659547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70354" y="3931920"/>
            <a:ext cx="3931920" cy="33832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9FDE6BB6-DE86-4B19-B83F-5B83A89477B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870354" y="4270248"/>
            <a:ext cx="4572000" cy="530352"/>
          </a:xfrm>
        </p:spPr>
        <p:txBody>
          <a:bodyPr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2B544474-29CA-4D8E-AC15-C05ABDF606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70354" y="4855464"/>
            <a:ext cx="3931920" cy="33832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7C778245-11E1-4B65-ADC1-E9D3DE34E5D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870354" y="5193792"/>
            <a:ext cx="4572000" cy="530352"/>
          </a:xfrm>
        </p:spPr>
        <p:txBody>
          <a:bodyPr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0" y="6356350"/>
            <a:ext cx="344805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Pitch deck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3398" y="6356350"/>
            <a:ext cx="914400" cy="365125"/>
          </a:xfrm>
        </p:spPr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7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1C922A-9F54-409C-8C2C-90A55B890F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00706" y="0"/>
            <a:ext cx="6095999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922" y="365125"/>
            <a:ext cx="5386078" cy="1325563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A39532F-F90D-47C0-89E1-06A3DED593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4384" y="1566525"/>
            <a:ext cx="3401568" cy="371246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9922" y="1893053"/>
            <a:ext cx="2286000" cy="457200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57506" y="1893053"/>
            <a:ext cx="2286000" cy="457200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725FCE9-B62D-4B16-807B-9D0D63E93B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9922" y="2368970"/>
            <a:ext cx="2286000" cy="1371600"/>
          </a:xfrm>
        </p:spPr>
        <p:txBody>
          <a:bodyPr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57506" y="2355956"/>
            <a:ext cx="2286000" cy="1371600"/>
          </a:xfrm>
        </p:spPr>
        <p:txBody>
          <a:bodyPr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F039F13-B78B-4A7E-AB1D-94C070BAE974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19917" y="3843877"/>
            <a:ext cx="2286000" cy="457200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467501" y="3843877"/>
            <a:ext cx="2286000" cy="457200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1F0A1756-3486-46A9-9DD3-7BFA5FF7573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917" y="4319794"/>
            <a:ext cx="2286000" cy="1371600"/>
          </a:xfrm>
        </p:spPr>
        <p:txBody>
          <a:bodyPr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67501" y="4306780"/>
            <a:ext cx="2286000" cy="1371600"/>
          </a:xfrm>
        </p:spPr>
        <p:txBody>
          <a:bodyPr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847850" cy="365125"/>
          </a:xfr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18" name="Footer Placeholder 7">
            <a:extLst>
              <a:ext uri="{FF2B5EF4-FFF2-40B4-BE49-F238E27FC236}">
                <a16:creationId xmlns:a16="http://schemas.microsoft.com/office/drawing/2014/main" id="{37667359-6B2F-4D7C-932B-CE6A0E91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0" y="6356350"/>
            <a:ext cx="344805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Pitch deck title</a:t>
            </a:r>
          </a:p>
        </p:txBody>
      </p:sp>
      <p:sp>
        <p:nvSpPr>
          <p:cNvPr id="23" name="Slide Number Placeholder 8">
            <a:extLst>
              <a:ext uri="{FF2B5EF4-FFF2-40B4-BE49-F238E27FC236}">
                <a16:creationId xmlns:a16="http://schemas.microsoft.com/office/drawing/2014/main" id="{C69C9BA9-6130-4098-A0A6-E1A00A3B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3398" y="6356350"/>
            <a:ext cx="914400" cy="365125"/>
          </a:xfrm>
        </p:spPr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9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roblem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6B487E6-6563-4EEC-A349-2257BBAFD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8334" y="1062164"/>
            <a:ext cx="5005466" cy="1325563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ED971A8-4C6D-471D-A690-8CD6662922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1935" y="1143000"/>
            <a:ext cx="4953000" cy="4572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ECB8E5B-4859-4892-A062-C831DA527F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76988" y="2555875"/>
            <a:ext cx="4953000" cy="315912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Pitch deck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06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52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457200"/>
            <a:ext cx="11274552" cy="59436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51112" y="3513220"/>
            <a:ext cx="8682164" cy="1828799"/>
          </a:xfrm>
          <a:solidFill>
            <a:schemeClr val="accent3">
              <a:alpha val="90000"/>
            </a:schemeClr>
          </a:solidFill>
        </p:spPr>
        <p:txBody>
          <a:bodyPr lIns="1371600" tIns="0" bIns="0" anchor="ctr">
            <a:noAutofit/>
          </a:bodyPr>
          <a:lstStyle>
            <a:lvl1pPr algn="ctr">
              <a:defRPr sz="5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99958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mo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8" name="Picture Placeholder 15">
            <a:extLst>
              <a:ext uri="{FF2B5EF4-FFF2-40B4-BE49-F238E27FC236}">
                <a16:creationId xmlns:a16="http://schemas.microsoft.com/office/drawing/2014/main" id="{43CBE128-6D8D-4605-B225-5A34FFB1F25B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910104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911096" y="4311688"/>
            <a:ext cx="2286000" cy="36000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Bullet 2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39809F78-EA1B-4C23-A53E-7DE8B4A6AE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11096" y="4773703"/>
            <a:ext cx="2286000" cy="1005840"/>
          </a:xfrm>
        </p:spPr>
        <p:txBody>
          <a:bodyPr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E63C0874-8701-4CED-B60A-61A655FB5A5F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951917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956048" y="4311688"/>
            <a:ext cx="2286000" cy="36000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Bullet 3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20AEB661-858B-44C9-9484-E540E04AD36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956048" y="4773703"/>
            <a:ext cx="2286000" cy="1005840"/>
          </a:xfrm>
        </p:spPr>
        <p:txBody>
          <a:bodyPr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F223D9C7-A9C3-4D38-B4D8-9CAB3A19CF51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993730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991856" y="4311688"/>
            <a:ext cx="2286000" cy="36000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Bullet 4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CCEAE0AB-74EC-4097-A534-A578F109793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991856" y="4773703"/>
            <a:ext cx="2286000" cy="1005840"/>
          </a:xfrm>
        </p:spPr>
        <p:txBody>
          <a:bodyPr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6FCC4B1F-E859-43CC-8B33-EE155744227A}"/>
              </a:ext>
            </a:extLst>
          </p:cNvPr>
          <p:cNvSpPr>
            <a:spLocks noGrp="1"/>
          </p:cNvSpPr>
          <p:nvPr>
            <p:ph type="dt" sz="half" idx="4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/>
              <a:t>Pitch deck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9B51A1E-902D-48AF-9020-955120F399B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0068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072" y="365125"/>
            <a:ext cx="10193315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2073" y="1853548"/>
            <a:ext cx="4572000" cy="64008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62073" y="2505075"/>
            <a:ext cx="4572000" cy="3200400"/>
          </a:xfrm>
        </p:spPr>
        <p:txBody>
          <a:bodyPr>
            <a:normAutofit/>
          </a:bodyPr>
          <a:lstStyle>
            <a:lvl1pPr>
              <a:lnSpc>
                <a:spcPts val="2600"/>
              </a:lnSpc>
              <a:defRPr sz="1600"/>
            </a:lvl1pPr>
            <a:lvl2pPr>
              <a:lnSpc>
                <a:spcPts val="2600"/>
              </a:lnSpc>
              <a:defRPr sz="1600"/>
            </a:lvl2pPr>
            <a:lvl3pPr>
              <a:lnSpc>
                <a:spcPts val="2600"/>
              </a:lnSpc>
              <a:defRPr sz="1600"/>
            </a:lvl3pPr>
            <a:lvl4pPr>
              <a:lnSpc>
                <a:spcPts val="2600"/>
              </a:lnSpc>
              <a:defRPr sz="1600"/>
            </a:lvl4pPr>
            <a:lvl5pPr>
              <a:lnSpc>
                <a:spcPts val="26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4485" y="1853548"/>
            <a:ext cx="4572000" cy="640080"/>
          </a:xfrm>
          <a:noFill/>
        </p:spPr>
        <p:txBody>
          <a:bodyPr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4485" y="2505075"/>
            <a:ext cx="4572000" cy="3200400"/>
          </a:xfrm>
        </p:spPr>
        <p:txBody>
          <a:bodyPr>
            <a:normAutofit/>
          </a:bodyPr>
          <a:lstStyle>
            <a:lvl1pPr>
              <a:lnSpc>
                <a:spcPts val="2600"/>
              </a:lnSpc>
              <a:defRPr sz="1600"/>
            </a:lvl1pPr>
            <a:lvl2pPr>
              <a:lnSpc>
                <a:spcPts val="2600"/>
              </a:lnSpc>
              <a:defRPr sz="1600"/>
            </a:lvl2pPr>
            <a:lvl3pPr>
              <a:lnSpc>
                <a:spcPts val="2600"/>
              </a:lnSpc>
              <a:defRPr sz="1600"/>
            </a:lvl3pPr>
            <a:lvl4pPr>
              <a:lnSpc>
                <a:spcPts val="2600"/>
              </a:lnSpc>
              <a:defRPr sz="1600"/>
            </a:lvl4pPr>
            <a:lvl5pPr>
              <a:lnSpc>
                <a:spcPts val="26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82C2B31-DB43-4AEF-AA1E-62866E69E5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5943600"/>
            <a:ext cx="12188952" cy="9144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Pitch deck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9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84" r:id="rId3"/>
    <p:sldLayoutId id="2147483671" r:id="rId4"/>
    <p:sldLayoutId id="2147483683" r:id="rId5"/>
    <p:sldLayoutId id="2147483667" r:id="rId6"/>
    <p:sldLayoutId id="2147483688" r:id="rId7"/>
    <p:sldLayoutId id="2147483673" r:id="rId8"/>
    <p:sldLayoutId id="2147483672" r:id="rId9"/>
    <p:sldLayoutId id="2147483669" r:id="rId10"/>
    <p:sldLayoutId id="2147483682" r:id="rId11"/>
    <p:sldLayoutId id="2147483663" r:id="rId12"/>
    <p:sldLayoutId id="2147483677" r:id="rId13"/>
    <p:sldLayoutId id="2147483653" r:id="rId14"/>
    <p:sldLayoutId id="2147483678" r:id="rId15"/>
    <p:sldLayoutId id="2147483650" r:id="rId16"/>
    <p:sldLayoutId id="2147483654" r:id="rId17"/>
    <p:sldLayoutId id="2147483681" r:id="rId18"/>
    <p:sldLayoutId id="2147483686" r:id="rId19"/>
    <p:sldLayoutId id="2147483690" r:id="rId20"/>
    <p:sldLayoutId id="2147483676" r:id="rId21"/>
    <p:sldLayoutId id="2147483680" r:id="rId22"/>
    <p:sldLayoutId id="2147483675" r:id="rId23"/>
    <p:sldLayoutId id="2147483652" r:id="rId24"/>
    <p:sldLayoutId id="2147483665" r:id="rId25"/>
    <p:sldLayoutId id="2147483655" r:id="rId26"/>
    <p:sldLayoutId id="2147483656" r:id="rId27"/>
    <p:sldLayoutId id="2147483657" r:id="rId2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1920" userDrawn="1">
          <p15:clr>
            <a:srgbClr val="F26B43"/>
          </p15:clr>
        </p15:guide>
        <p15:guide id="4" pos="5760" userDrawn="1">
          <p15:clr>
            <a:srgbClr val="F26B43"/>
          </p15:clr>
        </p15:guide>
        <p15:guide id="5" pos="7248" userDrawn="1">
          <p15:clr>
            <a:srgbClr val="F26B43"/>
          </p15:clr>
        </p15:guide>
        <p15:guide id="6" pos="4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Photo of four cacti in pots">
            <a:extLst>
              <a:ext uri="{FF2B5EF4-FFF2-40B4-BE49-F238E27FC236}">
                <a16:creationId xmlns:a16="http://schemas.microsoft.com/office/drawing/2014/main" id="{BF9CB5A5-086A-4BC4-A3F9-0BFA2C0AEED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03" y="117445"/>
            <a:ext cx="11956033" cy="6610525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4578" y="903383"/>
            <a:ext cx="3554799" cy="1575174"/>
          </a:xfrm>
        </p:spPr>
        <p:txBody>
          <a:bodyPr>
            <a:normAutofit fontScale="90000"/>
          </a:bodyPr>
          <a:lstStyle/>
          <a:p>
            <a:r>
              <a:rPr lang="en-US"/>
              <a:t>Replenish       Spa Bistro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75334" y="2600903"/>
            <a:ext cx="1428543" cy="323837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/>
              <a:t>Lantana Spa</a:t>
            </a: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54ABB-4929-4810-950B-2DAEA0A5B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232" y="-1343279"/>
            <a:ext cx="5943600" cy="1046559"/>
          </a:xfrm>
        </p:spPr>
        <p:txBody>
          <a:bodyPr>
            <a:normAutofit fontScale="90000"/>
          </a:bodyPr>
          <a:lstStyle/>
          <a:p>
            <a:r>
              <a:rPr lang="en-US"/>
              <a:t>Replenish Bistro</a:t>
            </a:r>
            <a:br>
              <a:rPr lang="en-US"/>
            </a:b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12B089-A8F9-45B1-BE6E-EAC10163F0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8306" y="6790"/>
            <a:ext cx="3785212" cy="6645243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400" b="1" u="sng" dirty="0">
                <a:solidFill>
                  <a:schemeClr val="tx1"/>
                </a:solidFill>
              </a:rPr>
              <a:t>Healthy Start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800" u="sng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100" b="1" dirty="0">
                <a:solidFill>
                  <a:schemeClr val="tx1"/>
                </a:solidFill>
              </a:rPr>
              <a:t>Banana Strawberry Smoothie </a:t>
            </a:r>
            <a:r>
              <a:rPr lang="en-ZA" sz="800" dirty="0">
                <a:solidFill>
                  <a:schemeClr val="tx1"/>
                </a:solidFill>
              </a:rPr>
              <a:t>$8  </a:t>
            </a:r>
            <a:r>
              <a:rPr lang="en-ZA" sz="8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V</a:t>
            </a:r>
            <a:r>
              <a:rPr lang="en-ZA" sz="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VANILLA YOGURT, APPLE &amp; ORANGE JUICE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100" b="1" dirty="0">
                <a:solidFill>
                  <a:schemeClr val="tx1"/>
                </a:solidFill>
              </a:rPr>
              <a:t> Peanut Butter &amp; Banana Artisan Wheat Toast </a:t>
            </a:r>
            <a:r>
              <a:rPr lang="en-ZA" sz="800" dirty="0">
                <a:solidFill>
                  <a:schemeClr val="tx1"/>
                </a:solidFill>
              </a:rPr>
              <a:t>$8  </a:t>
            </a:r>
            <a:r>
              <a:rPr lang="en-ZA" sz="8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V</a:t>
            </a:r>
            <a:r>
              <a:rPr lang="en-ZA" sz="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 LOCAL HONEY, GRANOLA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100" b="1" dirty="0">
                <a:solidFill>
                  <a:schemeClr val="tx1"/>
                </a:solidFill>
              </a:rPr>
              <a:t>Smashed Avocado Artisan Wheat Toast </a:t>
            </a:r>
            <a:r>
              <a:rPr lang="en-ZA" sz="800" dirty="0">
                <a:solidFill>
                  <a:schemeClr val="tx1"/>
                </a:solidFill>
              </a:rPr>
              <a:t>$8  </a:t>
            </a:r>
            <a:r>
              <a:rPr lang="en-ZA" sz="8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V</a:t>
            </a:r>
            <a:endParaRPr lang="en-ZA" sz="8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HARD BOILED EGG, SPROUTS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SMOKED SALMON $7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 BACON $4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US" sz="1100" b="1" dirty="0">
                <a:solidFill>
                  <a:schemeClr val="tx1"/>
                </a:solidFill>
              </a:rPr>
              <a:t>Tortilla Chips &amp; Salsa </a:t>
            </a:r>
            <a:r>
              <a:rPr lang="en-US" sz="800" dirty="0">
                <a:solidFill>
                  <a:schemeClr val="tx1"/>
                </a:solidFill>
              </a:rPr>
              <a:t>$8  </a:t>
            </a:r>
            <a:r>
              <a:rPr lang="en-ZA" sz="8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DF, V, GF</a:t>
            </a:r>
            <a:endParaRPr lang="en-ZA" sz="8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US" sz="1100" b="1" dirty="0">
                <a:solidFill>
                  <a:schemeClr val="tx1"/>
                </a:solidFill>
              </a:rPr>
              <a:t>Guacamole </a:t>
            </a:r>
            <a:r>
              <a:rPr lang="en-ZA" sz="800" dirty="0">
                <a:solidFill>
                  <a:schemeClr val="tx1"/>
                </a:solidFill>
              </a:rPr>
              <a:t>$12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100" b="1" dirty="0">
                <a:solidFill>
                  <a:schemeClr val="tx1"/>
                </a:solidFill>
              </a:rPr>
              <a:t>Southwest Hummus </a:t>
            </a:r>
            <a:r>
              <a:rPr lang="en-ZA" sz="800" dirty="0">
                <a:solidFill>
                  <a:schemeClr val="tx1"/>
                </a:solidFill>
              </a:rPr>
              <a:t>$14  </a:t>
            </a:r>
            <a:r>
              <a:rPr lang="en-ZA" sz="8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DF, V, GF</a:t>
            </a:r>
            <a:endParaRPr lang="en-ZA" sz="8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FRESH VEGETABLES, TOASTED PITA, OLIVE OIL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100" b="1" dirty="0">
                <a:solidFill>
                  <a:schemeClr val="tx1"/>
                </a:solidFill>
              </a:rPr>
              <a:t>Spicy Crab &amp; Avocado </a:t>
            </a:r>
            <a:r>
              <a:rPr lang="en-ZA" sz="800" dirty="0">
                <a:solidFill>
                  <a:schemeClr val="tx1"/>
                </a:solidFill>
              </a:rPr>
              <a:t>$24 </a:t>
            </a:r>
            <a:r>
              <a:rPr lang="en-ZA" sz="8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GF</a:t>
            </a:r>
            <a:endParaRPr lang="en-ZA" sz="8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ROASTED TOMATO, CUCUMBER PICO, TORTILLA CHIPS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100" b="1" dirty="0">
                <a:solidFill>
                  <a:schemeClr val="tx1"/>
                </a:solidFill>
              </a:rPr>
              <a:t>Vegan Poke Bowl </a:t>
            </a:r>
            <a:r>
              <a:rPr lang="en-ZA" sz="800" dirty="0">
                <a:solidFill>
                  <a:schemeClr val="tx1"/>
                </a:solidFill>
              </a:rPr>
              <a:t>$15 </a:t>
            </a:r>
            <a:r>
              <a:rPr lang="en-ZA" sz="8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DF, V</a:t>
            </a:r>
            <a:endParaRPr lang="en-ZA" sz="8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SESAME TOFU, SUSHI RICE, CUCUMBER, CRISPY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 CHILI GARLIC, CARROT, AVOCADO, WAKAME, SCALLION, PINEAPPLE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SUB GRILLED CHICKEN $4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SUB CRAB $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  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400" b="1" u="sng" dirty="0">
                <a:solidFill>
                  <a:schemeClr val="tx1"/>
                </a:solidFill>
              </a:rPr>
              <a:t>Soup &amp; Salads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800" b="1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100" b="1" dirty="0">
                <a:solidFill>
                  <a:schemeClr val="tx1"/>
                </a:solidFill>
              </a:rPr>
              <a:t>Watermelon Gazpacho </a:t>
            </a:r>
            <a:r>
              <a:rPr lang="en-ZA" sz="800" dirty="0">
                <a:solidFill>
                  <a:schemeClr val="tx1"/>
                </a:solidFill>
              </a:rPr>
              <a:t>$9 </a:t>
            </a:r>
            <a:r>
              <a:rPr lang="en-ZA" sz="8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DF, V, GF</a:t>
            </a:r>
            <a:endParaRPr lang="en-ZA" sz="8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TAJÍN, SORBET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100" b="1" dirty="0">
                <a:solidFill>
                  <a:schemeClr val="tx1"/>
                </a:solidFill>
              </a:rPr>
              <a:t>Caprese Salad </a:t>
            </a:r>
            <a:r>
              <a:rPr lang="en-ZA" sz="800" dirty="0">
                <a:solidFill>
                  <a:schemeClr val="tx1"/>
                </a:solidFill>
              </a:rPr>
              <a:t>$14   </a:t>
            </a:r>
            <a:r>
              <a:rPr lang="en-ZA" sz="8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V, GF</a:t>
            </a:r>
            <a:r>
              <a:rPr lang="en-ZA" sz="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HEIRLOOM TOMATO, FRESH MOZZARELLA, BASIL PESTO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BALSAMIC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100" b="1" dirty="0">
                <a:solidFill>
                  <a:schemeClr val="tx1"/>
                </a:solidFill>
              </a:rPr>
              <a:t>Grilled Chicken Caesar Salad </a:t>
            </a:r>
            <a:r>
              <a:rPr lang="en-ZA" sz="800" dirty="0">
                <a:solidFill>
                  <a:schemeClr val="tx1"/>
                </a:solidFill>
              </a:rPr>
              <a:t>$17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CRISPY CAPERS, PARMESAN AND CROUTONS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200" b="1" dirty="0">
                <a:solidFill>
                  <a:schemeClr val="tx1"/>
                </a:solidFill>
              </a:rPr>
              <a:t>Mixed Green Salad </a:t>
            </a:r>
            <a:r>
              <a:rPr lang="en-ZA" sz="800" dirty="0">
                <a:solidFill>
                  <a:schemeClr val="tx1"/>
                </a:solidFill>
              </a:rPr>
              <a:t>$11 </a:t>
            </a:r>
            <a:r>
              <a:rPr lang="en-ZA" sz="8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DF, V, GF</a:t>
            </a:r>
            <a:endParaRPr lang="en-ZA" sz="8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CUCUMBER, TOMATOES, CARROTS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CHOICE OF: RANCH, CAESAR, BALSAMIC,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 LEMON AND OLIVE OIL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800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9FF271FC-2203-4199-83EB-20805ABDAD1B}"/>
              </a:ext>
            </a:extLst>
          </p:cNvPr>
          <p:cNvSpPr txBox="1">
            <a:spLocks/>
          </p:cNvSpPr>
          <p:nvPr/>
        </p:nvSpPr>
        <p:spPr>
          <a:xfrm>
            <a:off x="4405334" y="-2263"/>
            <a:ext cx="3645877" cy="6654296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horz" lIns="91440" tIns="45720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600" b="1" u="sng" dirty="0">
                <a:solidFill>
                  <a:schemeClr val="tx1"/>
                </a:solidFill>
              </a:rPr>
              <a:t>Sandwiches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900" u="sng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CHOICE OF: FRESH CUT FRIES, SWEET POTATO FRIES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800" dirty="0">
                <a:solidFill>
                  <a:schemeClr val="tx1"/>
                </a:solidFill>
              </a:rPr>
              <a:t>SIDE SALAD, FRESH CUT FRUIT, ASSORTED CHIPS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900" b="1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200" b="1" dirty="0">
                <a:solidFill>
                  <a:schemeClr val="tx1"/>
                </a:solidFill>
              </a:rPr>
              <a:t>Turkey Club </a:t>
            </a:r>
            <a:r>
              <a:rPr lang="en-ZA" sz="900" dirty="0">
                <a:solidFill>
                  <a:schemeClr val="tx1"/>
                </a:solidFill>
              </a:rPr>
              <a:t>$16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TOMATO, BOURSIN RED PEPPER AIOLI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 BACON, LETTUCE, TOASTED FOCACCIA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9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200" dirty="0">
                <a:solidFill>
                  <a:schemeClr val="tx1"/>
                </a:solidFill>
              </a:rPr>
              <a:t> </a:t>
            </a:r>
            <a:r>
              <a:rPr lang="en-ZA" sz="1200" b="1" dirty="0">
                <a:solidFill>
                  <a:schemeClr val="tx1"/>
                </a:solidFill>
              </a:rPr>
              <a:t>Smoked Salmon BLT </a:t>
            </a:r>
            <a:r>
              <a:rPr lang="en-ZA" sz="900" dirty="0">
                <a:solidFill>
                  <a:schemeClr val="tx1"/>
                </a:solidFill>
              </a:rPr>
              <a:t>$18  </a:t>
            </a:r>
            <a:r>
              <a:rPr lang="en-ZA" sz="900" b="1" u="sng" dirty="0">
                <a:solidFill>
                  <a:schemeClr val="tx1"/>
                </a:solidFill>
              </a:rPr>
              <a:t> </a:t>
            </a:r>
            <a:endParaRPr lang="en-ZA" sz="9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LEMON CAPER AIOLI, TOASTED WHEAT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9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200" b="1" dirty="0">
                <a:solidFill>
                  <a:schemeClr val="tx1"/>
                </a:solidFill>
              </a:rPr>
              <a:t>Black Bean Veggie Burger</a:t>
            </a:r>
            <a:r>
              <a:rPr lang="en-ZA" sz="900" b="1" dirty="0">
                <a:solidFill>
                  <a:schemeClr val="tx1"/>
                </a:solidFill>
              </a:rPr>
              <a:t> </a:t>
            </a:r>
            <a:r>
              <a:rPr lang="en-ZA" sz="900" dirty="0">
                <a:solidFill>
                  <a:schemeClr val="tx1"/>
                </a:solidFill>
              </a:rPr>
              <a:t>$16  </a:t>
            </a:r>
            <a:r>
              <a:rPr lang="en-ZA" sz="9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V</a:t>
            </a:r>
            <a:endParaRPr lang="en-ZA" sz="9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AVOCADO, LETTUCE, TOMATO, SWEET ONION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HUMMUS, SESAME SEED BUN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9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200" b="1" dirty="0">
                <a:solidFill>
                  <a:schemeClr val="tx1"/>
                </a:solidFill>
              </a:rPr>
              <a:t>Spa Bistro Burger </a:t>
            </a:r>
            <a:r>
              <a:rPr lang="en-ZA" sz="900" dirty="0">
                <a:solidFill>
                  <a:schemeClr val="tx1"/>
                </a:solidFill>
              </a:rPr>
              <a:t>$18  </a:t>
            </a:r>
            <a:endParaRPr lang="en-ZA" sz="900" b="1" u="sng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AVOCADO, TOMATO JAM, LETTUCE, SWEET ONION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SESAME SEED BUN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900" b="1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200" b="1" dirty="0">
                <a:solidFill>
                  <a:schemeClr val="tx1"/>
                </a:solidFill>
              </a:rPr>
              <a:t>S.W. Grilled Chicken  </a:t>
            </a:r>
            <a:r>
              <a:rPr lang="en-ZA" sz="900" dirty="0">
                <a:solidFill>
                  <a:schemeClr val="tx1"/>
                </a:solidFill>
              </a:rPr>
              <a:t>$18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PEPPERJACK, PICO, LETTUCE,                             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BACON, CHIPOTLE RANCH, SESAME SEED BUN</a:t>
            </a:r>
            <a:endParaRPr lang="en-ZA" sz="1000" dirty="0">
              <a:solidFill>
                <a:schemeClr val="tx1"/>
              </a:solidFill>
              <a:latin typeface="Viner Hand ITC" panose="03070502030502020203" pitchFamily="66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b="1" u="sng" dirty="0">
              <a:solidFill>
                <a:schemeClr val="tx1"/>
              </a:solidFill>
              <a:latin typeface="Viner Hand ITC" panose="03070502030502020203" pitchFamily="66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600" b="1" u="sng" dirty="0">
                <a:solidFill>
                  <a:schemeClr val="tx1"/>
                </a:solidFill>
              </a:rPr>
              <a:t>Dessert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9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200" b="1" dirty="0">
                <a:solidFill>
                  <a:schemeClr val="tx1"/>
                </a:solidFill>
              </a:rPr>
              <a:t>Strawberry Shortcake Trifle </a:t>
            </a:r>
            <a:r>
              <a:rPr lang="en-ZA" sz="900" dirty="0">
                <a:solidFill>
                  <a:schemeClr val="tx1"/>
                </a:solidFill>
              </a:rPr>
              <a:t>$9 </a:t>
            </a:r>
            <a:r>
              <a:rPr lang="en-ZA" sz="9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V</a:t>
            </a:r>
            <a:endParaRPr lang="en-ZA" sz="900" b="1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WHIPPED CREAM, STRAWBERRY SAUCE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900" b="1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200" b="1" dirty="0">
                <a:solidFill>
                  <a:schemeClr val="tx1"/>
                </a:solidFill>
              </a:rPr>
              <a:t>Oreo Chocolate Mousse Stack </a:t>
            </a:r>
            <a:r>
              <a:rPr lang="en-ZA" sz="900" dirty="0">
                <a:solidFill>
                  <a:schemeClr val="tx1"/>
                </a:solidFill>
              </a:rPr>
              <a:t>$9 </a:t>
            </a:r>
            <a:r>
              <a:rPr lang="en-ZA" sz="9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V</a:t>
            </a:r>
            <a:endParaRPr lang="en-ZA" sz="9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CHOCOLATE CAKE, WHIPPED CREAM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9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200" b="1" dirty="0">
                <a:solidFill>
                  <a:schemeClr val="tx1"/>
                </a:solidFill>
              </a:rPr>
              <a:t>Seasonal Sorbet </a:t>
            </a:r>
            <a:r>
              <a:rPr lang="en-ZA" sz="900" dirty="0">
                <a:solidFill>
                  <a:schemeClr val="tx1"/>
                </a:solidFill>
              </a:rPr>
              <a:t>$7 </a:t>
            </a:r>
            <a:r>
              <a:rPr lang="en-ZA" sz="9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DF, V, GF</a:t>
            </a:r>
            <a:endParaRPr lang="en-ZA" sz="9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dirty="0">
                <a:solidFill>
                  <a:schemeClr val="tx1"/>
                </a:solidFill>
              </a:rPr>
              <a:t>FRESH BERRIES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200" i="1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9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GF</a:t>
            </a:r>
            <a:r>
              <a:rPr lang="en-ZA" sz="900" dirty="0">
                <a:solidFill>
                  <a:schemeClr val="tx1"/>
                </a:solidFill>
              </a:rPr>
              <a:t>= Gluten Free    </a:t>
            </a:r>
            <a:r>
              <a:rPr lang="en-ZA" sz="9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V</a:t>
            </a:r>
            <a:r>
              <a:rPr lang="en-ZA" sz="900" b="1" dirty="0">
                <a:solidFill>
                  <a:schemeClr val="tx1"/>
                </a:solidFill>
                <a:latin typeface="Viner Hand ITC" panose="03070502030502020203" pitchFamily="66" charset="0"/>
              </a:rPr>
              <a:t> </a:t>
            </a:r>
            <a:r>
              <a:rPr lang="en-ZA" sz="900" dirty="0">
                <a:solidFill>
                  <a:schemeClr val="tx1"/>
                </a:solidFill>
              </a:rPr>
              <a:t>= Vegetarian    </a:t>
            </a:r>
            <a:r>
              <a:rPr lang="en-ZA" sz="900" b="1" u="sng" dirty="0">
                <a:solidFill>
                  <a:schemeClr val="tx1"/>
                </a:solidFill>
                <a:latin typeface="Amasis MT Pro Black" panose="02040A04050005020304" pitchFamily="18" charset="0"/>
              </a:rPr>
              <a:t>DF</a:t>
            </a:r>
            <a:r>
              <a:rPr lang="en-ZA" sz="900" dirty="0">
                <a:solidFill>
                  <a:schemeClr val="tx1"/>
                </a:solidFill>
              </a:rPr>
              <a:t>= Dairy Free</a:t>
            </a:r>
            <a:endParaRPr lang="en-US" sz="900" i="1" kern="140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00" i="1" kern="1400" dirty="0">
                <a:ln>
                  <a:noFill/>
                </a:ln>
                <a:solidFill>
                  <a:schemeClr val="tx1"/>
                </a:solidFill>
                <a:effectLst/>
              </a:rPr>
              <a:t>The Department of Health states that consuming raw or undercooked seafood, meat or eggs may increase your risk of food-borne illness.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ZA" sz="900" i="1" dirty="0">
                <a:solidFill>
                  <a:schemeClr val="tx1"/>
                </a:solidFill>
              </a:rPr>
              <a:t>*An 18% Service Charge may be added to parties of 8 or more</a:t>
            </a:r>
          </a:p>
          <a:p>
            <a:pPr marL="0" marR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900" i="1" kern="14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E26A188-DDDF-A4A8-5115-473995EF842F}"/>
              </a:ext>
            </a:extLst>
          </p:cNvPr>
          <p:cNvSpPr txBox="1">
            <a:spLocks/>
          </p:cNvSpPr>
          <p:nvPr/>
        </p:nvSpPr>
        <p:spPr>
          <a:xfrm>
            <a:off x="8173027" y="-2264"/>
            <a:ext cx="3645877" cy="6654295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horz" lIns="91440" tIns="45720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60000"/>
              </a:lnSpc>
              <a:spcBef>
                <a:spcPts val="600"/>
              </a:spcBef>
            </a:pPr>
            <a:r>
              <a:rPr lang="en-ZA" sz="1700" b="1" u="sng" dirty="0">
                <a:solidFill>
                  <a:schemeClr val="tx1"/>
                </a:solidFill>
              </a:rPr>
              <a:t>Beverages</a:t>
            </a:r>
          </a:p>
          <a:p>
            <a:pPr algn="l">
              <a:lnSpc>
                <a:spcPct val="50000"/>
              </a:lnSpc>
              <a:spcBef>
                <a:spcPts val="600"/>
              </a:spcBef>
            </a:pPr>
            <a:endParaRPr lang="en-ZA" sz="12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60000"/>
              </a:lnSpc>
              <a:spcBef>
                <a:spcPts val="600"/>
              </a:spcBef>
            </a:pPr>
            <a:r>
              <a:rPr lang="en-ZA" sz="1300" b="1" dirty="0">
                <a:solidFill>
                  <a:schemeClr val="tx1"/>
                </a:solidFill>
              </a:rPr>
              <a:t>Seasonal Cold Pressed Juices $11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8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60000"/>
              </a:lnSpc>
              <a:spcBef>
                <a:spcPts val="600"/>
              </a:spcBef>
            </a:pPr>
            <a:r>
              <a:rPr lang="en-ZA" sz="1300" b="1" dirty="0">
                <a:solidFill>
                  <a:schemeClr val="tx1"/>
                </a:solidFill>
              </a:rPr>
              <a:t>Grapes </a:t>
            </a:r>
            <a:r>
              <a:rPr lang="en-ZA" sz="1100" b="1" dirty="0">
                <a:solidFill>
                  <a:schemeClr val="tx1"/>
                </a:solidFill>
              </a:rPr>
              <a:t>$16.5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12OZ WINE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ROSE, PINOT GRIS, PINOT NOIR, OR SPARKLING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6OZ SONOMA CUTRER CHARDONNAY </a:t>
            </a:r>
            <a:r>
              <a:rPr lang="en-ZA" sz="1000" b="1" dirty="0">
                <a:solidFill>
                  <a:schemeClr val="tx1"/>
                </a:solidFill>
              </a:rPr>
              <a:t>$11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MIMOSA </a:t>
            </a:r>
            <a:r>
              <a:rPr lang="en-ZA" sz="1000" b="1" dirty="0">
                <a:solidFill>
                  <a:schemeClr val="tx1"/>
                </a:solidFill>
              </a:rPr>
              <a:t>$11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8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60000"/>
              </a:lnSpc>
              <a:spcBef>
                <a:spcPts val="600"/>
              </a:spcBef>
            </a:pPr>
            <a:r>
              <a:rPr lang="en-ZA" sz="1300" b="1" dirty="0">
                <a:solidFill>
                  <a:schemeClr val="tx1"/>
                </a:solidFill>
              </a:rPr>
              <a:t>Hard Seltzers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TRULY PINEAPPLE OR WILD BERRY  </a:t>
            </a:r>
            <a:r>
              <a:rPr lang="en-ZA" sz="1000" b="1" dirty="0">
                <a:solidFill>
                  <a:schemeClr val="tx1"/>
                </a:solidFill>
              </a:rPr>
              <a:t>$7.50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HIGH NOON GRAPEFRUIT OR WATERMELON </a:t>
            </a:r>
            <a:r>
              <a:rPr lang="en-ZA" sz="1000" b="1" dirty="0">
                <a:solidFill>
                  <a:schemeClr val="tx1"/>
                </a:solidFill>
              </a:rPr>
              <a:t>$9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12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60000"/>
              </a:lnSpc>
              <a:spcBef>
                <a:spcPts val="600"/>
              </a:spcBef>
            </a:pPr>
            <a:r>
              <a:rPr lang="en-ZA" sz="1300" b="1" dirty="0">
                <a:solidFill>
                  <a:schemeClr val="tx1"/>
                </a:solidFill>
              </a:rPr>
              <a:t>Beers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ULTRA, MODELO, DOS XX, MILLER, BUD LIGHT, COORS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FREETAIL HONEY BLONDE ALE, FREETAIL IPA  </a:t>
            </a:r>
            <a:endParaRPr lang="en-ZA" sz="8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13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3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ZA" sz="1300" b="1" dirty="0">
                <a:solidFill>
                  <a:schemeClr val="tx1"/>
                </a:solidFill>
              </a:rPr>
              <a:t>Cocktails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SANGRIA COCKTAIL </a:t>
            </a:r>
            <a:r>
              <a:rPr lang="en-ZA" sz="1000" b="1" dirty="0">
                <a:solidFill>
                  <a:schemeClr val="tx1"/>
                </a:solidFill>
              </a:rPr>
              <a:t>$15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MOJITO  </a:t>
            </a:r>
            <a:r>
              <a:rPr lang="en-ZA" sz="1000" b="1" dirty="0">
                <a:solidFill>
                  <a:schemeClr val="tx1"/>
                </a:solidFill>
              </a:rPr>
              <a:t>$15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BLOODY MARY  </a:t>
            </a:r>
            <a:r>
              <a:rPr lang="en-ZA" sz="1000" b="1" dirty="0">
                <a:solidFill>
                  <a:schemeClr val="tx1"/>
                </a:solidFill>
              </a:rPr>
              <a:t>$15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MARGARITA  </a:t>
            </a:r>
            <a:r>
              <a:rPr lang="en-ZA" sz="1000" b="1" dirty="0">
                <a:solidFill>
                  <a:schemeClr val="tx1"/>
                </a:solidFill>
              </a:rPr>
              <a:t>$16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PINA COLADA ON THE ROCKS  </a:t>
            </a:r>
            <a:r>
              <a:rPr lang="en-ZA" sz="1000" b="1" dirty="0">
                <a:solidFill>
                  <a:schemeClr val="tx1"/>
                </a:solidFill>
              </a:rPr>
              <a:t>$14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MOSCOW MULE  </a:t>
            </a:r>
            <a:r>
              <a:rPr lang="en-ZA" sz="1000" b="1" dirty="0">
                <a:solidFill>
                  <a:schemeClr val="tx1"/>
                </a:solidFill>
              </a:rPr>
              <a:t>$14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WHISKEY SOUR  </a:t>
            </a:r>
            <a:r>
              <a:rPr lang="en-ZA" sz="1000" b="1" dirty="0">
                <a:solidFill>
                  <a:schemeClr val="tx1"/>
                </a:solidFill>
              </a:rPr>
              <a:t>$14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8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300" b="1" dirty="0">
                <a:solidFill>
                  <a:schemeClr val="tx1"/>
                </a:solidFill>
              </a:rPr>
              <a:t>Jello Shots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BUZZY BITES JELLO SHOT FLAVORS  </a:t>
            </a:r>
            <a:r>
              <a:rPr lang="en-ZA" sz="1100" b="1" dirty="0">
                <a:solidFill>
                  <a:schemeClr val="tx1"/>
                </a:solidFill>
              </a:rPr>
              <a:t>$8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BUBBLY, ROSE, BLUE PUNCH, RED PUNCH LEMON DROP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13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13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13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13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13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13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1300" b="1" dirty="0">
              <a:solidFill>
                <a:schemeClr val="tx1"/>
              </a:solidFill>
            </a:endParaRP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300" b="1" dirty="0">
                <a:solidFill>
                  <a:schemeClr val="tx1"/>
                </a:solidFill>
              </a:rPr>
              <a:t>Non-Alcoholic Beverages $4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ICE TEA, LEMONADE, PEPSI, DIET PEPSI, STARRY,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ZA" sz="1000" dirty="0">
                <a:solidFill>
                  <a:schemeClr val="tx1"/>
                </a:solidFill>
              </a:rPr>
              <a:t>    DR. PEPPER AND DIET PEPPER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endParaRPr lang="en-ZA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6E94F2-9507-40C4-06A8-4C2F83B56ADA}"/>
              </a:ext>
            </a:extLst>
          </p:cNvPr>
          <p:cNvSpPr/>
          <p:nvPr/>
        </p:nvSpPr>
        <p:spPr>
          <a:xfrm>
            <a:off x="8546417" y="4813252"/>
            <a:ext cx="2899095" cy="7214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1200" b="1" dirty="0">
                <a:ln w="0"/>
                <a:solidFill>
                  <a:schemeClr val="tx1"/>
                </a:solidFill>
                <a:latin typeface="Bodoni MT" panose="02070603080606020203" pitchFamily="18" charset="0"/>
              </a:rPr>
              <a:t>Paloma Preserve $ 14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+mj-lt"/>
              </a:rPr>
              <a:t>DESERT DOOR POLLINATOR, LIME JUICE, GRAPEFRUIT JUICE.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+mj-lt"/>
              </a:rPr>
              <a:t>AGAVE, CLUB SODA</a:t>
            </a:r>
          </a:p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ED2A16-AD25-4647-5862-F4E7557C84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0413" y="2932268"/>
            <a:ext cx="980443" cy="126782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4231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B09D"/>
      </a:accent1>
      <a:accent2>
        <a:srgbClr val="FFD7C7"/>
      </a:accent2>
      <a:accent3>
        <a:srgbClr val="FFE9E0"/>
      </a:accent3>
      <a:accent4>
        <a:srgbClr val="55736D"/>
      </a:accent4>
      <a:accent5>
        <a:srgbClr val="88A88E"/>
      </a:accent5>
      <a:accent6>
        <a:srgbClr val="E6FFFB"/>
      </a:accent6>
      <a:hlink>
        <a:srgbClr val="0563C1"/>
      </a:hlink>
      <a:folHlink>
        <a:srgbClr val="954F72"/>
      </a:folHlink>
    </a:clrScheme>
    <a:fontScheme name="Custom 116">
      <a:majorFont>
        <a:latin typeface="Bodoni MT"/>
        <a:ea typeface=""/>
        <a:cs typeface=""/>
      </a:majorFont>
      <a:minorFont>
        <a:latin typeface="Source Sans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ght Pitch Deck_tm66722518_Win32_JB_SL_v3" id="{F88C4BC3-D7CC-4809-9A20-83B96B306E67}" vid="{C89703AC-DCB6-4757-83A4-6B2EB7B7FA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F12D6A-2BE8-4847-A724-6F141C79A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E6AE0A-D4B0-4A5B-9359-3C20E0AE6F61}">
  <ds:schemaRefs>
    <ds:schemaRef ds:uri="http://schemas.microsoft.com/office/2006/documentManagement/types"/>
    <ds:schemaRef ds:uri="230e9df3-be65-4c73-a93b-d1236ebd677e"/>
    <ds:schemaRef ds:uri="http://purl.org/dc/terms/"/>
    <ds:schemaRef ds:uri="16c05727-aa75-4e4a-9b5f-8a80a1165891"/>
    <ds:schemaRef ds:uri="http://www.w3.org/XML/1998/namespace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purl.org/dc/elements/1.1/"/>
    <ds:schemaRef ds:uri="http://schemas.microsoft.com/office/infopath/2007/PartnerControls"/>
    <ds:schemaRef ds:uri="71af3243-3dd4-4a8d-8c0d-dd76da1f02a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0C88140-B977-44ED-8877-83D5BCE7639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Light sales pitch presentation</Template>
  <TotalTime>1894</TotalTime>
  <Words>569</Words>
  <Application>Microsoft Office PowerPoint</Application>
  <PresentationFormat>Widescreen</PresentationFormat>
  <Paragraphs>130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Amasis MT Pro Black</vt:lpstr>
      <vt:lpstr>Arial</vt:lpstr>
      <vt:lpstr>Bodoni MT</vt:lpstr>
      <vt:lpstr>Calibri</vt:lpstr>
      <vt:lpstr>Source Sans Pro Light</vt:lpstr>
      <vt:lpstr>Times New Roman</vt:lpstr>
      <vt:lpstr>Viner Hand ITC</vt:lpstr>
      <vt:lpstr>Office Theme</vt:lpstr>
      <vt:lpstr>Replenish       Spa Bistro</vt:lpstr>
      <vt:lpstr>Replenish Bistro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Replenish       Spa Bistro</dc:title>
  <dc:creator>Ostrander, Nathan</dc:creator>
  <cp:lastModifiedBy>Clay, Robin</cp:lastModifiedBy>
  <cp:revision>110</cp:revision>
  <cp:lastPrinted>2023-08-19T17:45:06Z</cp:lastPrinted>
  <dcterms:created xsi:type="dcterms:W3CDTF">2022-04-15T00:05:13Z</dcterms:created>
  <dcterms:modified xsi:type="dcterms:W3CDTF">2023-08-19T17:46:53Z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